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5" r:id="rId5"/>
    <p:sldId id="266" r:id="rId6"/>
    <p:sldId id="261" r:id="rId7"/>
    <p:sldId id="275" r:id="rId8"/>
    <p:sldId id="288" r:id="rId9"/>
    <p:sldId id="262" r:id="rId10"/>
    <p:sldId id="276" r:id="rId11"/>
    <p:sldId id="277" r:id="rId12"/>
    <p:sldId id="278" r:id="rId13"/>
    <p:sldId id="279" r:id="rId14"/>
    <p:sldId id="280" r:id="rId15"/>
    <p:sldId id="281" r:id="rId16"/>
    <p:sldId id="270" r:id="rId17"/>
    <p:sldId id="269" r:id="rId18"/>
    <p:sldId id="268" r:id="rId19"/>
    <p:sldId id="282" r:id="rId20"/>
    <p:sldId id="289" r:id="rId21"/>
    <p:sldId id="283" r:id="rId22"/>
    <p:sldId id="286" r:id="rId23"/>
    <p:sldId id="287" r:id="rId24"/>
    <p:sldId id="267" r:id="rId25"/>
    <p:sldId id="285" r:id="rId26"/>
    <p:sldId id="284" r:id="rId27"/>
    <p:sldId id="274" r:id="rId28"/>
    <p:sldId id="271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0066"/>
    <a:srgbClr val="660033"/>
    <a:srgbClr val="006699"/>
    <a:srgbClr val="00CC99"/>
    <a:srgbClr val="008080"/>
    <a:srgbClr val="336699"/>
    <a:srgbClr val="0000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5" d="100"/>
          <a:sy n="35" d="100"/>
        </p:scale>
        <p:origin x="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D6E3C-C615-4F7A-90A3-9B6E43639108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3B5D283-E5CB-4C05-B929-CB9A49D444E6}">
      <dgm:prSet phldrT="[Text]"/>
      <dgm:spPr>
        <a:xfrm>
          <a:off x="894085" y="24163"/>
          <a:ext cx="1003657" cy="702527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  <dgm:t>
        <a:bodyPr/>
        <a:lstStyle/>
        <a:p>
          <a:pPr>
            <a:buNone/>
          </a:pPr>
          <a:r>
            <a:rPr lang="en-ZA">
              <a:solidFill>
                <a:srgbClr val="FFFFFF"/>
              </a:solidFill>
              <a:latin typeface="Calibri"/>
              <a:ea typeface="+mn-ea"/>
              <a:cs typeface="+mn-cs"/>
            </a:rPr>
            <a:t>Initial Assessment</a:t>
          </a:r>
        </a:p>
      </dgm:t>
    </dgm:pt>
    <dgm:pt modelId="{B525EC4E-F57C-41C7-878A-7634D2987008}" type="parTrans" cxnId="{0E8BFDC8-A1A3-400F-8892-C09C40E00982}">
      <dgm:prSet/>
      <dgm:spPr/>
      <dgm:t>
        <a:bodyPr/>
        <a:lstStyle/>
        <a:p>
          <a:endParaRPr lang="en-ZA"/>
        </a:p>
      </dgm:t>
    </dgm:pt>
    <dgm:pt modelId="{D727DE8A-C57D-46BB-B175-20BBF5DDE754}" type="sibTrans" cxnId="{0E8BFDC8-A1A3-400F-8892-C09C40E00982}">
      <dgm:prSet/>
      <dgm:spPr/>
      <dgm:t>
        <a:bodyPr/>
        <a:lstStyle/>
        <a:p>
          <a:endParaRPr lang="en-ZA"/>
        </a:p>
      </dgm:t>
    </dgm:pt>
    <dgm:pt modelId="{A448F0D9-E560-4AA3-BB54-AB3181822EE3}">
      <dgm:prSet phldrT="[Text]"/>
      <dgm:spPr>
        <a:xfrm>
          <a:off x="1726224" y="813333"/>
          <a:ext cx="1003657" cy="702527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  <dgm:t>
        <a:bodyPr/>
        <a:lstStyle/>
        <a:p>
          <a:pPr>
            <a:buNone/>
          </a:pPr>
          <a:r>
            <a:rPr lang="en-ZA">
              <a:solidFill>
                <a:srgbClr val="FFFFFF"/>
              </a:solidFill>
              <a:latin typeface="Calibri"/>
              <a:ea typeface="+mn-ea"/>
              <a:cs typeface="+mn-cs"/>
            </a:rPr>
            <a:t>Gap Analysis</a:t>
          </a:r>
        </a:p>
      </dgm:t>
    </dgm:pt>
    <dgm:pt modelId="{12D0F9EF-14C3-4793-B044-55E808A3A615}" type="parTrans" cxnId="{FD9E9138-89D0-427B-B8A6-E4B141D4730F}">
      <dgm:prSet/>
      <dgm:spPr/>
      <dgm:t>
        <a:bodyPr/>
        <a:lstStyle/>
        <a:p>
          <a:endParaRPr lang="en-ZA"/>
        </a:p>
      </dgm:t>
    </dgm:pt>
    <dgm:pt modelId="{37FE271D-D9CE-483E-B4D6-AE06F522B056}" type="sibTrans" cxnId="{FD9E9138-89D0-427B-B8A6-E4B141D4730F}">
      <dgm:prSet/>
      <dgm:spPr/>
      <dgm:t>
        <a:bodyPr/>
        <a:lstStyle/>
        <a:p>
          <a:endParaRPr lang="en-ZA"/>
        </a:p>
      </dgm:t>
    </dgm:pt>
    <dgm:pt modelId="{C574F32A-3BF2-42D6-B3C0-EA4E35B6743B}">
      <dgm:prSet phldrT="[Text]"/>
      <dgm:spPr>
        <a:xfrm>
          <a:off x="2558363" y="1602504"/>
          <a:ext cx="1003657" cy="702527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  <dgm:t>
        <a:bodyPr/>
        <a:lstStyle/>
        <a:p>
          <a:pPr>
            <a:buNone/>
          </a:pPr>
          <a:r>
            <a:rPr lang="en-ZA">
              <a:solidFill>
                <a:srgbClr val="FFFFFF"/>
              </a:solidFill>
              <a:latin typeface="Calibri"/>
              <a:ea typeface="+mn-ea"/>
              <a:cs typeface="+mn-cs"/>
            </a:rPr>
            <a:t>Learning &amp; Teaching</a:t>
          </a:r>
        </a:p>
      </dgm:t>
    </dgm:pt>
    <dgm:pt modelId="{0B9AA5F9-62FE-4823-A2CC-C91C62C3C220}" type="parTrans" cxnId="{17D33126-E222-493F-8ED9-F87B8C12D155}">
      <dgm:prSet/>
      <dgm:spPr/>
      <dgm:t>
        <a:bodyPr/>
        <a:lstStyle/>
        <a:p>
          <a:endParaRPr lang="en-ZA"/>
        </a:p>
      </dgm:t>
    </dgm:pt>
    <dgm:pt modelId="{0643123C-6351-4AB4-9940-905EC44D4ED3}" type="sibTrans" cxnId="{17D33126-E222-493F-8ED9-F87B8C12D155}">
      <dgm:prSet/>
      <dgm:spPr/>
      <dgm:t>
        <a:bodyPr/>
        <a:lstStyle/>
        <a:p>
          <a:endParaRPr lang="en-ZA"/>
        </a:p>
      </dgm:t>
    </dgm:pt>
    <dgm:pt modelId="{B43A16F9-C2F9-4E45-B4A4-C78DE0AB8DFE}">
      <dgm:prSet/>
      <dgm:spPr>
        <a:xfrm>
          <a:off x="3438015" y="2399592"/>
          <a:ext cx="1003657" cy="702527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  <dgm:t>
        <a:bodyPr/>
        <a:lstStyle/>
        <a:p>
          <a:pPr>
            <a:buNone/>
          </a:pPr>
          <a:r>
            <a:rPr lang="en-ZA">
              <a:solidFill>
                <a:srgbClr val="FFFFFF"/>
              </a:solidFill>
              <a:latin typeface="Calibri"/>
              <a:ea typeface="+mn-ea"/>
              <a:cs typeface="+mn-cs"/>
            </a:rPr>
            <a:t>Continuous</a:t>
          </a:r>
        </a:p>
        <a:p>
          <a:pPr>
            <a:buNone/>
          </a:pPr>
          <a:r>
            <a:rPr lang="en-ZA">
              <a:solidFill>
                <a:srgbClr val="FFFFFF"/>
              </a:solidFill>
              <a:latin typeface="Calibri"/>
              <a:ea typeface="+mn-ea"/>
              <a:cs typeface="+mn-cs"/>
            </a:rPr>
            <a:t>Assessments</a:t>
          </a:r>
        </a:p>
      </dgm:t>
    </dgm:pt>
    <dgm:pt modelId="{9E3D57D3-03B1-4C4A-B22B-5D0033CD448E}" type="parTrans" cxnId="{7EBDFD49-E141-448B-878B-C34962AF0F24}">
      <dgm:prSet/>
      <dgm:spPr/>
      <dgm:t>
        <a:bodyPr/>
        <a:lstStyle/>
        <a:p>
          <a:endParaRPr lang="en-ZA"/>
        </a:p>
      </dgm:t>
    </dgm:pt>
    <dgm:pt modelId="{72D01F0F-DEE3-460B-96E9-934D7929E39B}" type="sibTrans" cxnId="{7EBDFD49-E141-448B-878B-C34962AF0F24}">
      <dgm:prSet/>
      <dgm:spPr/>
      <dgm:t>
        <a:bodyPr/>
        <a:lstStyle/>
        <a:p>
          <a:endParaRPr lang="en-ZA"/>
        </a:p>
      </dgm:t>
    </dgm:pt>
    <dgm:pt modelId="{97C5538A-B0D8-4438-B5D6-28937C426F1E}">
      <dgm:prSet/>
      <dgm:spPr>
        <a:xfrm>
          <a:off x="4222640" y="3180844"/>
          <a:ext cx="1003657" cy="702527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  <dgm:t>
        <a:bodyPr/>
        <a:lstStyle/>
        <a:p>
          <a:pPr>
            <a:buNone/>
          </a:pPr>
          <a:r>
            <a:rPr lang="en-ZA" dirty="0">
              <a:solidFill>
                <a:srgbClr val="FFFFFF"/>
              </a:solidFill>
              <a:latin typeface="Calibri"/>
              <a:ea typeface="+mn-ea"/>
              <a:cs typeface="+mn-cs"/>
            </a:rPr>
            <a:t>Track Impact</a:t>
          </a:r>
        </a:p>
      </dgm:t>
    </dgm:pt>
    <dgm:pt modelId="{67134BE0-E497-46B8-BD44-6BA40425C526}" type="parTrans" cxnId="{B2EE7C8C-4729-472C-B857-1E61DFCD9068}">
      <dgm:prSet/>
      <dgm:spPr/>
      <dgm:t>
        <a:bodyPr/>
        <a:lstStyle/>
        <a:p>
          <a:endParaRPr lang="en-ZA"/>
        </a:p>
      </dgm:t>
    </dgm:pt>
    <dgm:pt modelId="{B7E16DC2-D550-4BED-9DBC-5011DC5366C4}" type="sibTrans" cxnId="{B2EE7C8C-4729-472C-B857-1E61DFCD9068}">
      <dgm:prSet/>
      <dgm:spPr/>
      <dgm:t>
        <a:bodyPr/>
        <a:lstStyle/>
        <a:p>
          <a:endParaRPr lang="en-ZA"/>
        </a:p>
      </dgm:t>
    </dgm:pt>
    <dgm:pt modelId="{1C3B3D2B-D845-40DB-8389-01010DCB7D3B}" type="pres">
      <dgm:prSet presAssocID="{755D6E3C-C615-4F7A-90A3-9B6E43639108}" presName="rootnode" presStyleCnt="0">
        <dgm:presLayoutVars>
          <dgm:chMax/>
          <dgm:chPref/>
          <dgm:dir/>
          <dgm:animLvl val="lvl"/>
        </dgm:presLayoutVars>
      </dgm:prSet>
      <dgm:spPr/>
    </dgm:pt>
    <dgm:pt modelId="{51883340-1B1F-4E1A-BF78-5FDD2AB72777}" type="pres">
      <dgm:prSet presAssocID="{C3B5D283-E5CB-4C05-B929-CB9A49D444E6}" presName="composite" presStyleCnt="0"/>
      <dgm:spPr/>
    </dgm:pt>
    <dgm:pt modelId="{40CC8269-E56F-4C4F-8BA2-64234EE639F5}" type="pres">
      <dgm:prSet presAssocID="{C3B5D283-E5CB-4C05-B929-CB9A49D444E6}" presName="bentUpArrow1" presStyleLbl="alignImgPlace1" presStyleIdx="0" presStyleCnt="4"/>
      <dgm:spPr>
        <a:xfrm rot="5400000">
          <a:off x="1052043" y="685068"/>
          <a:ext cx="596204" cy="6787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</dgm:pt>
    <dgm:pt modelId="{EAC52FE7-CCDA-4226-80A1-06189F46C17A}" type="pres">
      <dgm:prSet presAssocID="{C3B5D283-E5CB-4C05-B929-CB9A49D444E6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66476EB-E489-4877-B926-5E7DCB490320}" type="pres">
      <dgm:prSet presAssocID="{C3B5D283-E5CB-4C05-B929-CB9A49D444E6}" presName="ChildText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1897743" y="91165"/>
          <a:ext cx="729964" cy="567813"/>
        </a:xfrm>
        <a:prstGeom prst="rect">
          <a:avLst/>
        </a:prstGeom>
        <a:noFill/>
        <a:ln>
          <a:noFill/>
        </a:ln>
        <a:effectLst/>
      </dgm:spPr>
    </dgm:pt>
    <dgm:pt modelId="{D4F40D08-37E8-4118-A2A0-0D1768EB0B4C}" type="pres">
      <dgm:prSet presAssocID="{D727DE8A-C57D-46BB-B175-20BBF5DDE754}" presName="sibTrans" presStyleCnt="0"/>
      <dgm:spPr/>
    </dgm:pt>
    <dgm:pt modelId="{CAACFA1C-9F40-487E-A722-D8F6358A00CD}" type="pres">
      <dgm:prSet presAssocID="{A448F0D9-E560-4AA3-BB54-AB3181822EE3}" presName="composite" presStyleCnt="0"/>
      <dgm:spPr/>
    </dgm:pt>
    <dgm:pt modelId="{2205DF61-4C60-4EAA-A597-99DFF699C669}" type="pres">
      <dgm:prSet presAssocID="{A448F0D9-E560-4AA3-BB54-AB3181822EE3}" presName="bentUpArrow1" presStyleLbl="alignImgPlace1" presStyleIdx="1" presStyleCnt="4"/>
      <dgm:spPr>
        <a:xfrm rot="5400000">
          <a:off x="1884182" y="1474238"/>
          <a:ext cx="596204" cy="6787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</dgm:pt>
    <dgm:pt modelId="{29F61B0B-79FB-49D9-8AA8-B6D72D4B7B39}" type="pres">
      <dgm:prSet presAssocID="{A448F0D9-E560-4AA3-BB54-AB3181822EE3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C848718E-8568-4D62-97C9-F55A513E647D}" type="pres">
      <dgm:prSet presAssocID="{A448F0D9-E560-4AA3-BB54-AB3181822EE3}" presName="ChildText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2729882" y="880335"/>
          <a:ext cx="729964" cy="567813"/>
        </a:xfrm>
        <a:prstGeom prst="rect">
          <a:avLst/>
        </a:prstGeom>
        <a:noFill/>
        <a:ln>
          <a:noFill/>
        </a:ln>
        <a:effectLst/>
      </dgm:spPr>
    </dgm:pt>
    <dgm:pt modelId="{0215BAD4-AFB2-4297-9A25-29C3627892C2}" type="pres">
      <dgm:prSet presAssocID="{37FE271D-D9CE-483E-B4D6-AE06F522B056}" presName="sibTrans" presStyleCnt="0"/>
      <dgm:spPr/>
    </dgm:pt>
    <dgm:pt modelId="{9A676537-4AE3-4C24-B0EE-7A9ABE31A0CB}" type="pres">
      <dgm:prSet presAssocID="{C574F32A-3BF2-42D6-B3C0-EA4E35B6743B}" presName="composite" presStyleCnt="0"/>
      <dgm:spPr/>
    </dgm:pt>
    <dgm:pt modelId="{CFC710C8-D7B2-4173-AB7F-CBFF7966E93D}" type="pres">
      <dgm:prSet presAssocID="{C574F32A-3BF2-42D6-B3C0-EA4E35B6743B}" presName="bentUpArrow1" presStyleLbl="alignImgPlace1" presStyleIdx="2" presStyleCnt="4"/>
      <dgm:spPr>
        <a:xfrm rot="5400000">
          <a:off x="2716321" y="2263408"/>
          <a:ext cx="596204" cy="6787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</dgm:pt>
    <dgm:pt modelId="{C59375A7-CF3A-4FCB-A278-4B53663570AD}" type="pres">
      <dgm:prSet presAssocID="{C574F32A-3BF2-42D6-B3C0-EA4E35B6743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777774F4-F5FF-445F-B823-68EE42B436A8}" type="pres">
      <dgm:prSet presAssocID="{C574F32A-3BF2-42D6-B3C0-EA4E35B6743B}" presName="ChildText" presStyleLbl="revTx" presStyleIdx="2" presStyleCnt="4">
        <dgm:presLayoutVars>
          <dgm:chMax val="0"/>
          <dgm:chPref val="0"/>
          <dgm:bulletEnabled val="1"/>
        </dgm:presLayoutVars>
      </dgm:prSet>
      <dgm:spPr>
        <a:xfrm>
          <a:off x="3562020" y="1669506"/>
          <a:ext cx="729964" cy="567813"/>
        </a:xfrm>
        <a:prstGeom prst="rect">
          <a:avLst/>
        </a:prstGeom>
        <a:noFill/>
        <a:ln>
          <a:noFill/>
        </a:ln>
        <a:effectLst/>
      </dgm:spPr>
    </dgm:pt>
    <dgm:pt modelId="{CD1EFC4B-85B4-4639-9F47-7EF9A09FA1E7}" type="pres">
      <dgm:prSet presAssocID="{0643123C-6351-4AB4-9940-905EC44D4ED3}" presName="sibTrans" presStyleCnt="0"/>
      <dgm:spPr/>
    </dgm:pt>
    <dgm:pt modelId="{28A64596-7D2A-4DAF-874A-8632493DEBB0}" type="pres">
      <dgm:prSet presAssocID="{B43A16F9-C2F9-4E45-B4A4-C78DE0AB8DFE}" presName="composite" presStyleCnt="0"/>
      <dgm:spPr/>
    </dgm:pt>
    <dgm:pt modelId="{274D322B-F320-4528-A563-23C0719453A0}" type="pres">
      <dgm:prSet presAssocID="{B43A16F9-C2F9-4E45-B4A4-C78DE0AB8DFE}" presName="bentUpArrow1" presStyleLbl="alignImgPlace1" presStyleIdx="3" presStyleCnt="4"/>
      <dgm:spPr>
        <a:xfrm rot="5400000">
          <a:off x="3548459" y="3052579"/>
          <a:ext cx="596204" cy="6787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gm:spPr>
    </dgm:pt>
    <dgm:pt modelId="{8C9B515A-7503-4753-87E6-E5956BBFC939}" type="pres">
      <dgm:prSet presAssocID="{B43A16F9-C2F9-4E45-B4A4-C78DE0AB8DFE}" presName="ParentText" presStyleLbl="node1" presStyleIdx="3" presStyleCnt="5" custScaleX="106636" custLinFactNeighborX="4734" custLinFactNeighborY="1127">
        <dgm:presLayoutVars>
          <dgm:chMax val="1"/>
          <dgm:chPref val="1"/>
          <dgm:bulletEnabled val="1"/>
        </dgm:presLayoutVars>
      </dgm:prSet>
      <dgm:spPr/>
    </dgm:pt>
    <dgm:pt modelId="{6D86D5D7-65BF-4114-9975-C7B6A1D1B43E}" type="pres">
      <dgm:prSet presAssocID="{B43A16F9-C2F9-4E45-B4A4-C78DE0AB8DFE}" presName="ChildText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4394159" y="2458676"/>
          <a:ext cx="729964" cy="567813"/>
        </a:xfrm>
        <a:prstGeom prst="rect">
          <a:avLst/>
        </a:prstGeom>
        <a:noFill/>
        <a:ln>
          <a:noFill/>
        </a:ln>
        <a:effectLst/>
      </dgm:spPr>
    </dgm:pt>
    <dgm:pt modelId="{E98DF2EB-32A5-4439-966E-E8C1FE8260E9}" type="pres">
      <dgm:prSet presAssocID="{72D01F0F-DEE3-460B-96E9-934D7929E39B}" presName="sibTrans" presStyleCnt="0"/>
      <dgm:spPr/>
    </dgm:pt>
    <dgm:pt modelId="{ACE3D5E8-F449-40BF-87F9-D3ECDEE31155}" type="pres">
      <dgm:prSet presAssocID="{97C5538A-B0D8-4438-B5D6-28937C426F1E}" presName="composite" presStyleCnt="0"/>
      <dgm:spPr/>
    </dgm:pt>
    <dgm:pt modelId="{2843CBEE-F741-41C9-B43C-CAC5868A21F5}" type="pres">
      <dgm:prSet presAssocID="{97C5538A-B0D8-4438-B5D6-28937C426F1E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17D33126-E222-493F-8ED9-F87B8C12D155}" srcId="{755D6E3C-C615-4F7A-90A3-9B6E43639108}" destId="{C574F32A-3BF2-42D6-B3C0-EA4E35B6743B}" srcOrd="2" destOrd="0" parTransId="{0B9AA5F9-62FE-4823-A2CC-C91C62C3C220}" sibTransId="{0643123C-6351-4AB4-9940-905EC44D4ED3}"/>
    <dgm:cxn modelId="{FD9E9138-89D0-427B-B8A6-E4B141D4730F}" srcId="{755D6E3C-C615-4F7A-90A3-9B6E43639108}" destId="{A448F0D9-E560-4AA3-BB54-AB3181822EE3}" srcOrd="1" destOrd="0" parTransId="{12D0F9EF-14C3-4793-B044-55E808A3A615}" sibTransId="{37FE271D-D9CE-483E-B4D6-AE06F522B056}"/>
    <dgm:cxn modelId="{EBDFA53E-2998-4B5B-9894-33D70EAA0BAA}" type="presOf" srcId="{755D6E3C-C615-4F7A-90A3-9B6E43639108}" destId="{1C3B3D2B-D845-40DB-8389-01010DCB7D3B}" srcOrd="0" destOrd="0" presId="urn:microsoft.com/office/officeart/2005/8/layout/StepDownProcess"/>
    <dgm:cxn modelId="{7EBDFD49-E141-448B-878B-C34962AF0F24}" srcId="{755D6E3C-C615-4F7A-90A3-9B6E43639108}" destId="{B43A16F9-C2F9-4E45-B4A4-C78DE0AB8DFE}" srcOrd="3" destOrd="0" parTransId="{9E3D57D3-03B1-4C4A-B22B-5D0033CD448E}" sibTransId="{72D01F0F-DEE3-460B-96E9-934D7929E39B}"/>
    <dgm:cxn modelId="{B2EE7C8C-4729-472C-B857-1E61DFCD9068}" srcId="{755D6E3C-C615-4F7A-90A3-9B6E43639108}" destId="{97C5538A-B0D8-4438-B5D6-28937C426F1E}" srcOrd="4" destOrd="0" parTransId="{67134BE0-E497-46B8-BD44-6BA40425C526}" sibTransId="{B7E16DC2-D550-4BED-9DBC-5011DC5366C4}"/>
    <dgm:cxn modelId="{ECB36D8D-AF14-4A3F-9B6B-739BD6EF0E38}" type="presOf" srcId="{B43A16F9-C2F9-4E45-B4A4-C78DE0AB8DFE}" destId="{8C9B515A-7503-4753-87E6-E5956BBFC939}" srcOrd="0" destOrd="0" presId="urn:microsoft.com/office/officeart/2005/8/layout/StepDownProcess"/>
    <dgm:cxn modelId="{1BB4819F-CB37-48FD-88C3-FC41AB50FBDE}" type="presOf" srcId="{C574F32A-3BF2-42D6-B3C0-EA4E35B6743B}" destId="{C59375A7-CF3A-4FCB-A278-4B53663570AD}" srcOrd="0" destOrd="0" presId="urn:microsoft.com/office/officeart/2005/8/layout/StepDownProcess"/>
    <dgm:cxn modelId="{0C06CDB1-5492-4787-B821-6FF6E016F41B}" type="presOf" srcId="{A448F0D9-E560-4AA3-BB54-AB3181822EE3}" destId="{29F61B0B-79FB-49D9-8AA8-B6D72D4B7B39}" srcOrd="0" destOrd="0" presId="urn:microsoft.com/office/officeart/2005/8/layout/StepDownProcess"/>
    <dgm:cxn modelId="{2A8CF0C0-7AE6-4A19-B727-1FC4C35FF2DE}" type="presOf" srcId="{C3B5D283-E5CB-4C05-B929-CB9A49D444E6}" destId="{EAC52FE7-CCDA-4226-80A1-06189F46C17A}" srcOrd="0" destOrd="0" presId="urn:microsoft.com/office/officeart/2005/8/layout/StepDownProcess"/>
    <dgm:cxn modelId="{0E8BFDC8-A1A3-400F-8892-C09C40E00982}" srcId="{755D6E3C-C615-4F7A-90A3-9B6E43639108}" destId="{C3B5D283-E5CB-4C05-B929-CB9A49D444E6}" srcOrd="0" destOrd="0" parTransId="{B525EC4E-F57C-41C7-878A-7634D2987008}" sibTransId="{D727DE8A-C57D-46BB-B175-20BBF5DDE754}"/>
    <dgm:cxn modelId="{50F343EB-DAF7-4CEC-9859-457A83CBF0F7}" type="presOf" srcId="{97C5538A-B0D8-4438-B5D6-28937C426F1E}" destId="{2843CBEE-F741-41C9-B43C-CAC5868A21F5}" srcOrd="0" destOrd="0" presId="urn:microsoft.com/office/officeart/2005/8/layout/StepDownProcess"/>
    <dgm:cxn modelId="{6F354582-1866-4B09-BC85-E865801A4858}" type="presParOf" srcId="{1C3B3D2B-D845-40DB-8389-01010DCB7D3B}" destId="{51883340-1B1F-4E1A-BF78-5FDD2AB72777}" srcOrd="0" destOrd="0" presId="urn:microsoft.com/office/officeart/2005/8/layout/StepDownProcess"/>
    <dgm:cxn modelId="{8FEF43D3-D35F-407D-BBDF-D3B46AB08289}" type="presParOf" srcId="{51883340-1B1F-4E1A-BF78-5FDD2AB72777}" destId="{40CC8269-E56F-4C4F-8BA2-64234EE639F5}" srcOrd="0" destOrd="0" presId="urn:microsoft.com/office/officeart/2005/8/layout/StepDownProcess"/>
    <dgm:cxn modelId="{0F88B322-13ED-4FCB-B510-B556F1916451}" type="presParOf" srcId="{51883340-1B1F-4E1A-BF78-5FDD2AB72777}" destId="{EAC52FE7-CCDA-4226-80A1-06189F46C17A}" srcOrd="1" destOrd="0" presId="urn:microsoft.com/office/officeart/2005/8/layout/StepDownProcess"/>
    <dgm:cxn modelId="{450C93D3-A38C-40F8-9D0E-94BB47F739B0}" type="presParOf" srcId="{51883340-1B1F-4E1A-BF78-5FDD2AB72777}" destId="{D66476EB-E489-4877-B926-5E7DCB490320}" srcOrd="2" destOrd="0" presId="urn:microsoft.com/office/officeart/2005/8/layout/StepDownProcess"/>
    <dgm:cxn modelId="{9D866227-15D0-4987-ADA5-D0A9D20852C6}" type="presParOf" srcId="{1C3B3D2B-D845-40DB-8389-01010DCB7D3B}" destId="{D4F40D08-37E8-4118-A2A0-0D1768EB0B4C}" srcOrd="1" destOrd="0" presId="urn:microsoft.com/office/officeart/2005/8/layout/StepDownProcess"/>
    <dgm:cxn modelId="{1743A203-1DE0-4D20-8587-61117D6CBEB6}" type="presParOf" srcId="{1C3B3D2B-D845-40DB-8389-01010DCB7D3B}" destId="{CAACFA1C-9F40-487E-A722-D8F6358A00CD}" srcOrd="2" destOrd="0" presId="urn:microsoft.com/office/officeart/2005/8/layout/StepDownProcess"/>
    <dgm:cxn modelId="{58C5F47A-3E09-4C87-834B-E211126830B8}" type="presParOf" srcId="{CAACFA1C-9F40-487E-A722-D8F6358A00CD}" destId="{2205DF61-4C60-4EAA-A597-99DFF699C669}" srcOrd="0" destOrd="0" presId="urn:microsoft.com/office/officeart/2005/8/layout/StepDownProcess"/>
    <dgm:cxn modelId="{3A5AD5E3-6EEA-4960-8780-8B974B065022}" type="presParOf" srcId="{CAACFA1C-9F40-487E-A722-D8F6358A00CD}" destId="{29F61B0B-79FB-49D9-8AA8-B6D72D4B7B39}" srcOrd="1" destOrd="0" presId="urn:microsoft.com/office/officeart/2005/8/layout/StepDownProcess"/>
    <dgm:cxn modelId="{A2993354-7BE6-4876-98C5-26A99F8C05EF}" type="presParOf" srcId="{CAACFA1C-9F40-487E-A722-D8F6358A00CD}" destId="{C848718E-8568-4D62-97C9-F55A513E647D}" srcOrd="2" destOrd="0" presId="urn:microsoft.com/office/officeart/2005/8/layout/StepDownProcess"/>
    <dgm:cxn modelId="{50997433-CBD5-4612-A28B-1C9DECA0082A}" type="presParOf" srcId="{1C3B3D2B-D845-40DB-8389-01010DCB7D3B}" destId="{0215BAD4-AFB2-4297-9A25-29C3627892C2}" srcOrd="3" destOrd="0" presId="urn:microsoft.com/office/officeart/2005/8/layout/StepDownProcess"/>
    <dgm:cxn modelId="{1577968A-9F16-46C9-A920-053663585991}" type="presParOf" srcId="{1C3B3D2B-D845-40DB-8389-01010DCB7D3B}" destId="{9A676537-4AE3-4C24-B0EE-7A9ABE31A0CB}" srcOrd="4" destOrd="0" presId="urn:microsoft.com/office/officeart/2005/8/layout/StepDownProcess"/>
    <dgm:cxn modelId="{077D51E4-7B66-4A71-8FF0-9AE29F224293}" type="presParOf" srcId="{9A676537-4AE3-4C24-B0EE-7A9ABE31A0CB}" destId="{CFC710C8-D7B2-4173-AB7F-CBFF7966E93D}" srcOrd="0" destOrd="0" presId="urn:microsoft.com/office/officeart/2005/8/layout/StepDownProcess"/>
    <dgm:cxn modelId="{91006079-D71D-4840-B590-4BD097E6AFB4}" type="presParOf" srcId="{9A676537-4AE3-4C24-B0EE-7A9ABE31A0CB}" destId="{C59375A7-CF3A-4FCB-A278-4B53663570AD}" srcOrd="1" destOrd="0" presId="urn:microsoft.com/office/officeart/2005/8/layout/StepDownProcess"/>
    <dgm:cxn modelId="{4D6CBC44-4AE9-4509-AF93-C32D5D1C8DCC}" type="presParOf" srcId="{9A676537-4AE3-4C24-B0EE-7A9ABE31A0CB}" destId="{777774F4-F5FF-445F-B823-68EE42B436A8}" srcOrd="2" destOrd="0" presId="urn:microsoft.com/office/officeart/2005/8/layout/StepDownProcess"/>
    <dgm:cxn modelId="{CE2017C7-8B70-4A42-BE5D-3051A40A5402}" type="presParOf" srcId="{1C3B3D2B-D845-40DB-8389-01010DCB7D3B}" destId="{CD1EFC4B-85B4-4639-9F47-7EF9A09FA1E7}" srcOrd="5" destOrd="0" presId="urn:microsoft.com/office/officeart/2005/8/layout/StepDownProcess"/>
    <dgm:cxn modelId="{A9ECCE02-8FB6-4B89-8904-5627FC1B1EA0}" type="presParOf" srcId="{1C3B3D2B-D845-40DB-8389-01010DCB7D3B}" destId="{28A64596-7D2A-4DAF-874A-8632493DEBB0}" srcOrd="6" destOrd="0" presId="urn:microsoft.com/office/officeart/2005/8/layout/StepDownProcess"/>
    <dgm:cxn modelId="{33C4967E-54C3-4F87-B193-19EC82F7A6EA}" type="presParOf" srcId="{28A64596-7D2A-4DAF-874A-8632493DEBB0}" destId="{274D322B-F320-4528-A563-23C0719453A0}" srcOrd="0" destOrd="0" presId="urn:microsoft.com/office/officeart/2005/8/layout/StepDownProcess"/>
    <dgm:cxn modelId="{0F61D132-3986-4AFA-AA05-D522052E4917}" type="presParOf" srcId="{28A64596-7D2A-4DAF-874A-8632493DEBB0}" destId="{8C9B515A-7503-4753-87E6-E5956BBFC939}" srcOrd="1" destOrd="0" presId="urn:microsoft.com/office/officeart/2005/8/layout/StepDownProcess"/>
    <dgm:cxn modelId="{2E8A6236-4BA0-4C21-A8AB-9BAE5C634ABA}" type="presParOf" srcId="{28A64596-7D2A-4DAF-874A-8632493DEBB0}" destId="{6D86D5D7-65BF-4114-9975-C7B6A1D1B43E}" srcOrd="2" destOrd="0" presId="urn:microsoft.com/office/officeart/2005/8/layout/StepDownProcess"/>
    <dgm:cxn modelId="{CA0677F6-8E5C-4D55-B96B-9633C24C97A6}" type="presParOf" srcId="{1C3B3D2B-D845-40DB-8389-01010DCB7D3B}" destId="{E98DF2EB-32A5-4439-966E-E8C1FE8260E9}" srcOrd="7" destOrd="0" presId="urn:microsoft.com/office/officeart/2005/8/layout/StepDownProcess"/>
    <dgm:cxn modelId="{950DB7B5-FCF5-42E2-97F7-05013FBF9EF7}" type="presParOf" srcId="{1C3B3D2B-D845-40DB-8389-01010DCB7D3B}" destId="{ACE3D5E8-F449-40BF-87F9-D3ECDEE31155}" srcOrd="8" destOrd="0" presId="urn:microsoft.com/office/officeart/2005/8/layout/StepDownProcess"/>
    <dgm:cxn modelId="{402D3A34-2D96-47F2-B2E2-EE24459234A2}" type="presParOf" srcId="{ACE3D5E8-F449-40BF-87F9-D3ECDEE31155}" destId="{2843CBEE-F741-41C9-B43C-CAC5868A21F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C8269-E56F-4C4F-8BA2-64234EE639F5}">
      <dsp:nvSpPr>
        <dsp:cNvPr id="0" name=""/>
        <dsp:cNvSpPr/>
      </dsp:nvSpPr>
      <dsp:spPr>
        <a:xfrm rot="5400000">
          <a:off x="1176938" y="906112"/>
          <a:ext cx="788576" cy="8977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C52FE7-CCDA-4226-80A1-06189F46C17A}">
      <dsp:nvSpPr>
        <dsp:cNvPr id="0" name=""/>
        <dsp:cNvSpPr/>
      </dsp:nvSpPr>
      <dsp:spPr>
        <a:xfrm>
          <a:off x="968013" y="31960"/>
          <a:ext cx="1327498" cy="92920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>
              <a:solidFill>
                <a:srgbClr val="FFFFFF"/>
              </a:solidFill>
              <a:latin typeface="Calibri"/>
              <a:ea typeface="+mn-ea"/>
              <a:cs typeface="+mn-cs"/>
            </a:rPr>
            <a:t>Initial Assessment</a:t>
          </a:r>
        </a:p>
      </dsp:txBody>
      <dsp:txXfrm>
        <a:off x="1013381" y="77328"/>
        <a:ext cx="1236762" cy="838469"/>
      </dsp:txXfrm>
    </dsp:sp>
    <dsp:sp modelId="{D66476EB-E489-4877-B926-5E7DCB490320}">
      <dsp:nvSpPr>
        <dsp:cNvPr id="0" name=""/>
        <dsp:cNvSpPr/>
      </dsp:nvSpPr>
      <dsp:spPr>
        <a:xfrm>
          <a:off x="2295512" y="120581"/>
          <a:ext cx="965495" cy="75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5DF61-4C60-4EAA-A597-99DFF699C669}">
      <dsp:nvSpPr>
        <dsp:cNvPr id="0" name=""/>
        <dsp:cNvSpPr/>
      </dsp:nvSpPr>
      <dsp:spPr>
        <a:xfrm rot="5400000">
          <a:off x="2277575" y="1949917"/>
          <a:ext cx="788576" cy="8977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F61B0B-79FB-49D9-8AA8-B6D72D4B7B39}">
      <dsp:nvSpPr>
        <dsp:cNvPr id="0" name=""/>
        <dsp:cNvSpPr/>
      </dsp:nvSpPr>
      <dsp:spPr>
        <a:xfrm>
          <a:off x="2068651" y="1075764"/>
          <a:ext cx="1327498" cy="92920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>
              <a:solidFill>
                <a:srgbClr val="FFFFFF"/>
              </a:solidFill>
              <a:latin typeface="Calibri"/>
              <a:ea typeface="+mn-ea"/>
              <a:cs typeface="+mn-cs"/>
            </a:rPr>
            <a:t>Gap Analysis</a:t>
          </a:r>
        </a:p>
      </dsp:txBody>
      <dsp:txXfrm>
        <a:off x="2114019" y="1121132"/>
        <a:ext cx="1236762" cy="838469"/>
      </dsp:txXfrm>
    </dsp:sp>
    <dsp:sp modelId="{C848718E-8568-4D62-97C9-F55A513E647D}">
      <dsp:nvSpPr>
        <dsp:cNvPr id="0" name=""/>
        <dsp:cNvSpPr/>
      </dsp:nvSpPr>
      <dsp:spPr>
        <a:xfrm>
          <a:off x="3396149" y="1164385"/>
          <a:ext cx="965495" cy="75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710C8-D7B2-4173-AB7F-CBFF7966E93D}">
      <dsp:nvSpPr>
        <dsp:cNvPr id="0" name=""/>
        <dsp:cNvSpPr/>
      </dsp:nvSpPr>
      <dsp:spPr>
        <a:xfrm rot="5400000">
          <a:off x="3378213" y="2993722"/>
          <a:ext cx="788576" cy="8977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9375A7-CF3A-4FCB-A278-4B53663570AD}">
      <dsp:nvSpPr>
        <dsp:cNvPr id="0" name=""/>
        <dsp:cNvSpPr/>
      </dsp:nvSpPr>
      <dsp:spPr>
        <a:xfrm>
          <a:off x="3169288" y="2119569"/>
          <a:ext cx="1327498" cy="92920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>
              <a:solidFill>
                <a:srgbClr val="FFFFFF"/>
              </a:solidFill>
              <a:latin typeface="Calibri"/>
              <a:ea typeface="+mn-ea"/>
              <a:cs typeface="+mn-cs"/>
            </a:rPr>
            <a:t>Learning &amp; Teaching</a:t>
          </a:r>
        </a:p>
      </dsp:txBody>
      <dsp:txXfrm>
        <a:off x="3214656" y="2164937"/>
        <a:ext cx="1236762" cy="838469"/>
      </dsp:txXfrm>
    </dsp:sp>
    <dsp:sp modelId="{777774F4-F5FF-445F-B823-68EE42B436A8}">
      <dsp:nvSpPr>
        <dsp:cNvPr id="0" name=""/>
        <dsp:cNvSpPr/>
      </dsp:nvSpPr>
      <dsp:spPr>
        <a:xfrm>
          <a:off x="4496786" y="2208190"/>
          <a:ext cx="965495" cy="75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D322B-F320-4528-A563-23C0719453A0}">
      <dsp:nvSpPr>
        <dsp:cNvPr id="0" name=""/>
        <dsp:cNvSpPr/>
      </dsp:nvSpPr>
      <dsp:spPr>
        <a:xfrm rot="5400000">
          <a:off x="4522896" y="4037527"/>
          <a:ext cx="788576" cy="8977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24F7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tint val="50000"/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9B515A-7503-4753-87E6-E5956BBFC939}">
      <dsp:nvSpPr>
        <dsp:cNvPr id="0" name=""/>
        <dsp:cNvSpPr/>
      </dsp:nvSpPr>
      <dsp:spPr>
        <a:xfrm>
          <a:off x="4332769" y="3173846"/>
          <a:ext cx="1415591" cy="92920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>
              <a:solidFill>
                <a:srgbClr val="FFFFFF"/>
              </a:solidFill>
              <a:latin typeface="Calibri"/>
              <a:ea typeface="+mn-ea"/>
              <a:cs typeface="+mn-cs"/>
            </a:rPr>
            <a:t>Continuous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>
              <a:solidFill>
                <a:srgbClr val="FFFFFF"/>
              </a:solidFill>
              <a:latin typeface="Calibri"/>
              <a:ea typeface="+mn-ea"/>
              <a:cs typeface="+mn-cs"/>
            </a:rPr>
            <a:t>Assessments</a:t>
          </a:r>
        </a:p>
      </dsp:txBody>
      <dsp:txXfrm>
        <a:off x="4378137" y="3219214"/>
        <a:ext cx="1324855" cy="838469"/>
      </dsp:txXfrm>
    </dsp:sp>
    <dsp:sp modelId="{6D86D5D7-65BF-4114-9975-C7B6A1D1B43E}">
      <dsp:nvSpPr>
        <dsp:cNvPr id="0" name=""/>
        <dsp:cNvSpPr/>
      </dsp:nvSpPr>
      <dsp:spPr>
        <a:xfrm>
          <a:off x="5641470" y="3251995"/>
          <a:ext cx="965495" cy="75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3CBEE-F741-41C9-B43C-CAC5868A21F5}">
      <dsp:nvSpPr>
        <dsp:cNvPr id="0" name=""/>
        <dsp:cNvSpPr/>
      </dsp:nvSpPr>
      <dsp:spPr>
        <a:xfrm>
          <a:off x="5370562" y="4207179"/>
          <a:ext cx="1327498" cy="929205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024F75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rgbClr>
            </a:gs>
            <a:gs pos="62000">
              <a:srgbClr val="024F75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rgbClr>
            </a:gs>
            <a:gs pos="100000">
              <a:srgbClr val="024F7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rgb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rgbClr val="024F75">
              <a:hueOff val="0"/>
              <a:satOff val="0"/>
              <a:lumOff val="0"/>
              <a:alphaOff val="0"/>
              <a:tint val="100000"/>
              <a:shade val="100000"/>
              <a:satMod val="1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Track Impact</a:t>
          </a:r>
        </a:p>
      </dsp:txBody>
      <dsp:txXfrm>
        <a:off x="5415930" y="4252547"/>
        <a:ext cx="1236762" cy="838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5314" y="639097"/>
            <a:ext cx="690775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Student Intervention,  Monitoring and 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55000" lnSpcReduction="2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Carmen Gordon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Undergraduate Orthodontic department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9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5: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8A3B4-BCD1-496F-BCFE-857CED23F45A}"/>
              </a:ext>
            </a:extLst>
          </p:cNvPr>
          <p:cNvSpPr/>
          <p:nvPr/>
        </p:nvSpPr>
        <p:spPr>
          <a:xfrm>
            <a:off x="1360967" y="2043658"/>
            <a:ext cx="9223390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Track Impact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Learner performance is </a:t>
            </a:r>
            <a:r>
              <a:rPr lang="en-US" sz="2400" dirty="0" err="1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analysed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Has learning outcomes been achieved / not.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Has the learner achieved the stipulated set academic and personal goals or not.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Learner progress is recorded (insignificant / significant/ mastered).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Mod. coordinator identifies the skills gap.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What challenges need to be addressed.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Identify obstacles that prevented the learner from achieving goals.</a:t>
            </a:r>
            <a:endParaRPr lang="en-ZA" sz="2400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0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9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5: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3BEB3-AC92-48C3-B31B-6F1482A9FB6A}"/>
              </a:ext>
            </a:extLst>
          </p:cNvPr>
          <p:cNvSpPr/>
          <p:nvPr/>
        </p:nvSpPr>
        <p:spPr>
          <a:xfrm>
            <a:off x="489098" y="1750947"/>
            <a:ext cx="10783540" cy="5913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Monitor improvements 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Should learners retake tests to improve on specific areas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Complete summaries / progress reports. 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Both learner and instructor sign the evaluation to indicate agreement.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If learner still not meeting the required academic goals after the intensive </a:t>
            </a:r>
            <a:r>
              <a:rPr lang="en-US" sz="2400" dirty="0" err="1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programme</a:t>
            </a: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a further formal remediation or learning support should be requested.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Learners are allowed to exit the </a:t>
            </a:r>
            <a:r>
              <a:rPr lang="en-US" sz="2400" dirty="0" err="1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programme</a:t>
            </a: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 once all targeted learning outcomes are achieved.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The module </a:t>
            </a:r>
            <a:r>
              <a:rPr lang="en-US" sz="2400" dirty="0" err="1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co-ordinator</a:t>
            </a:r>
            <a:r>
              <a:rPr lang="en-US" sz="2400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should keep all records and data for further reference. </a:t>
            </a:r>
            <a:endParaRPr lang="en-ZA" sz="24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ZA" sz="20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ZA" sz="20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ZA" sz="20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ZA" sz="2000" dirty="0">
              <a:solidFill>
                <a:srgbClr val="082A75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82A75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ZA" sz="2000" dirty="0">
              <a:solidFill>
                <a:srgbClr val="082A75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003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 levels of Intervention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Level 1:</a:t>
            </a:r>
            <a:r>
              <a:rPr lang="en-US" dirty="0"/>
              <a:t> Initial Core intervention</a:t>
            </a:r>
            <a:endParaRPr lang="en-ZA" dirty="0"/>
          </a:p>
          <a:p>
            <a:r>
              <a:rPr lang="en-US" b="1" dirty="0"/>
              <a:t>Level 2:</a:t>
            </a:r>
            <a:r>
              <a:rPr lang="en-US" dirty="0"/>
              <a:t> Supplemental Intervention: Intervention tailored and trimmed to improve on learning content misunderstood or goals not achieved at level 1.</a:t>
            </a:r>
            <a:endParaRPr lang="en-ZA" dirty="0"/>
          </a:p>
          <a:p>
            <a:r>
              <a:rPr lang="en-US" b="1" dirty="0"/>
              <a:t>Level 3:</a:t>
            </a:r>
            <a:r>
              <a:rPr lang="en-US" dirty="0"/>
              <a:t> Intense intervention: Learners still not achieving significant progress will continue with level 3 intervention.</a:t>
            </a:r>
            <a:endParaRPr lang="en-ZA" dirty="0"/>
          </a:p>
          <a:p>
            <a:r>
              <a:rPr lang="en-US" dirty="0"/>
              <a:t> </a:t>
            </a:r>
            <a:endParaRPr lang="en-Z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3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4" y="263529"/>
            <a:ext cx="10889866" cy="1450757"/>
          </a:xfrm>
          <a:solidFill>
            <a:srgbClr val="CC0066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Reporting of students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56654-D313-49B6-A0B5-98401CC3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Once students’ assessment data are collected , interpreted and recorded, student progress need to be reported to year </a:t>
            </a:r>
            <a:r>
              <a:rPr lang="en-US" dirty="0" err="1"/>
              <a:t>co-ordinators</a:t>
            </a:r>
            <a:r>
              <a:rPr lang="en-US" dirty="0"/>
              <a:t> to note at student affairs meetings (DENSA).This should be discrete in accordance with confidentiality requirements.</a:t>
            </a:r>
            <a:endParaRPr lang="en-ZA" b="1" dirty="0"/>
          </a:p>
          <a:p>
            <a:pPr lvl="0"/>
            <a:r>
              <a:rPr lang="en-US" dirty="0"/>
              <a:t>Reporting should be in writing.</a:t>
            </a:r>
            <a:endParaRPr lang="en-ZA" b="1" dirty="0"/>
          </a:p>
          <a:p>
            <a:pPr lvl="0"/>
            <a:r>
              <a:rPr lang="en-US" dirty="0"/>
              <a:t>Reporting is an ongoing process.</a:t>
            </a:r>
            <a:endParaRPr lang="en-ZA" b="1" dirty="0"/>
          </a:p>
          <a:p>
            <a:pPr lvl="0"/>
            <a:r>
              <a:rPr lang="en-US" dirty="0"/>
              <a:t>Regular feedback is provided to students as well. This does not imply it will contribute to learning.</a:t>
            </a:r>
            <a:endParaRPr lang="en-ZA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020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4" y="286603"/>
            <a:ext cx="10889866" cy="1450757"/>
          </a:xfrm>
          <a:solidFill>
            <a:srgbClr val="CC006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Reporting of students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DA65-D72B-45A1-94FC-1E8314A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Constructive feedback given, should guide students on what focus areas need improving, or whether it has been achieved.</a:t>
            </a:r>
            <a:endParaRPr lang="en-ZA" b="1" dirty="0"/>
          </a:p>
          <a:p>
            <a:pPr lvl="0"/>
            <a:r>
              <a:rPr lang="en-US" dirty="0"/>
              <a:t>Strength’s and weaknesses in performance is highlighted in the feedback reports.</a:t>
            </a:r>
            <a:endParaRPr lang="en-ZA" b="1" dirty="0"/>
          </a:p>
          <a:p>
            <a:pPr lvl="0"/>
            <a:r>
              <a:rPr lang="en-US" dirty="0"/>
              <a:t>Feedback should also focus on what steps they should take in order to better attain the relevant learning outcome.</a:t>
            </a:r>
            <a:endParaRPr lang="en-ZA" b="1" dirty="0"/>
          </a:p>
          <a:p>
            <a:pPr lvl="0"/>
            <a:r>
              <a:rPr lang="en-US" dirty="0"/>
              <a:t>Instructors need to be culturally sensitive with feedback reports.</a:t>
            </a:r>
            <a:endParaRPr lang="en-ZA" b="1" dirty="0"/>
          </a:p>
          <a:p>
            <a:pPr lvl="0"/>
            <a:r>
              <a:rPr lang="en-US" dirty="0"/>
              <a:t>Feedback should be a dialogue: Students have the freedom to raise any concerns about the instructor’s guidance and support. </a:t>
            </a:r>
            <a:endParaRPr lang="en-ZA" b="1" dirty="0"/>
          </a:p>
          <a:p>
            <a:pPr lvl="0"/>
            <a:r>
              <a:rPr lang="en-US" dirty="0"/>
              <a:t>Continually encourage and reinforce completed learning outcomes attained.</a:t>
            </a:r>
            <a:endParaRPr lang="en-ZA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647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4" y="286603"/>
            <a:ext cx="10889866" cy="1450757"/>
          </a:xfrm>
          <a:solidFill>
            <a:srgbClr val="FF505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Collection Instruments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63860-5194-4E88-8ACA-4415FDB0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2" y="1938080"/>
            <a:ext cx="10568762" cy="4749799"/>
          </a:xfrm>
        </p:spPr>
        <p:txBody>
          <a:bodyPr>
            <a:normAutofit fontScale="47500" lnSpcReduction="20000"/>
          </a:bodyPr>
          <a:lstStyle/>
          <a:p>
            <a:r>
              <a:rPr lang="en-US" sz="4900" dirty="0"/>
              <a:t>Anecdotal records (written account of behavior, emotional facets of student)</a:t>
            </a:r>
            <a:endParaRPr lang="en-ZA" sz="4900" b="1" dirty="0"/>
          </a:p>
          <a:p>
            <a:r>
              <a:rPr lang="en-US" sz="4900" dirty="0"/>
              <a:t>Charts</a:t>
            </a:r>
            <a:endParaRPr lang="en-ZA" sz="4900" b="1" dirty="0"/>
          </a:p>
          <a:p>
            <a:r>
              <a:rPr lang="en-US" sz="4900" dirty="0"/>
              <a:t>Checklists</a:t>
            </a:r>
            <a:endParaRPr lang="en-ZA" sz="4900" b="1" dirty="0"/>
          </a:p>
          <a:p>
            <a:r>
              <a:rPr lang="en-US" sz="4900" dirty="0"/>
              <a:t>Assessment criterion</a:t>
            </a:r>
            <a:endParaRPr lang="en-ZA" sz="4900" b="1" dirty="0"/>
          </a:p>
          <a:p>
            <a:r>
              <a:rPr lang="en-US" sz="4900" dirty="0"/>
              <a:t>Worksheets</a:t>
            </a:r>
            <a:endParaRPr lang="en-ZA" sz="4900" b="1" dirty="0"/>
          </a:p>
          <a:p>
            <a:r>
              <a:rPr lang="en-US" sz="4900" dirty="0"/>
              <a:t>Evaluation</a:t>
            </a:r>
            <a:endParaRPr lang="en-ZA" sz="4900" b="1" dirty="0"/>
          </a:p>
          <a:p>
            <a:r>
              <a:rPr lang="en-US" sz="4900" dirty="0"/>
              <a:t>Exit tickets (mastered the learning outcome)</a:t>
            </a:r>
            <a:endParaRPr lang="en-ZA" sz="4900" b="1" dirty="0"/>
          </a:p>
          <a:p>
            <a:r>
              <a:rPr lang="en-US" sz="4900" dirty="0"/>
              <a:t>Tracking template</a:t>
            </a:r>
            <a:endParaRPr lang="en-ZA" sz="4900" b="1" dirty="0"/>
          </a:p>
          <a:p>
            <a:r>
              <a:rPr lang="en-US" dirty="0"/>
              <a:t> </a:t>
            </a:r>
            <a:endParaRPr lang="en-ZA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966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25437"/>
            <a:ext cx="85725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4" y="1308099"/>
            <a:ext cx="12055786" cy="1556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5" y="2864136"/>
            <a:ext cx="11797146" cy="17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0D9447-4191-4920-846D-F46FEBA6C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8" y="244549"/>
            <a:ext cx="9027042" cy="60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38BFD-57EC-4B02-934D-BA4BB9B3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93" y="999462"/>
            <a:ext cx="8977974" cy="41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65" y="4695027"/>
            <a:ext cx="4686832" cy="799945"/>
          </a:xfrm>
          <a:solidFill>
            <a:srgbClr val="3366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5-Step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174746-A71A-4767-B019-1751ACE20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882317"/>
              </p:ext>
            </p:extLst>
          </p:nvPr>
        </p:nvGraphicFramePr>
        <p:xfrm>
          <a:off x="3296092" y="1053863"/>
          <a:ext cx="7666075" cy="516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3827E83C-3B24-4354-8415-3D2F675558BB}"/>
              </a:ext>
            </a:extLst>
          </p:cNvPr>
          <p:cNvSpPr/>
          <p:nvPr/>
        </p:nvSpPr>
        <p:spPr>
          <a:xfrm rot="18791907" flipV="1">
            <a:off x="7544798" y="-1098557"/>
            <a:ext cx="1980718" cy="6971177"/>
          </a:xfrm>
          <a:prstGeom prst="curvedLeftArrow">
            <a:avLst/>
          </a:prstGeom>
          <a:gradFill flip="none" rotWithShape="1">
            <a:gsLst>
              <a:gs pos="0">
                <a:srgbClr val="024F75">
                  <a:tint val="100000"/>
                  <a:shade val="100000"/>
                  <a:satMod val="100000"/>
                  <a:shade val="30000"/>
                  <a:satMod val="115000"/>
                </a:srgbClr>
              </a:gs>
              <a:gs pos="50000">
                <a:srgbClr val="024F75">
                  <a:tint val="100000"/>
                  <a:shade val="100000"/>
                  <a:satMod val="100000"/>
                  <a:shade val="67500"/>
                  <a:satMod val="115000"/>
                </a:srgbClr>
              </a:gs>
              <a:gs pos="100000">
                <a:srgbClr val="024F75">
                  <a:tint val="100000"/>
                  <a:shade val="100000"/>
                  <a:satMod val="100000"/>
                  <a:shade val="100000"/>
                  <a:satMod val="115000"/>
                </a:srgbClr>
              </a:gs>
            </a:gsLst>
            <a:lin ang="0" scaled="1"/>
            <a:tileRect/>
          </a:gradFill>
          <a:ln w="25400">
            <a:solidFill>
              <a:srgbClr val="024F75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370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421E-1050-46BD-999D-183890F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A728EA-138B-479D-A363-293574C87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316" y="162440"/>
            <a:ext cx="10801582" cy="53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9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143454-E5A4-4BFE-B615-10A7251B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38" y="175098"/>
            <a:ext cx="7951492" cy="604129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DC5E7D8-1675-4FC3-824A-25EE2411E229}"/>
              </a:ext>
            </a:extLst>
          </p:cNvPr>
          <p:cNvSpPr/>
          <p:nvPr/>
        </p:nvSpPr>
        <p:spPr>
          <a:xfrm>
            <a:off x="3221665" y="1169581"/>
            <a:ext cx="1839433" cy="372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584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30280B-466D-443C-AF8E-D9E73E5C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58"/>
            <a:ext cx="12192000" cy="63844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7B87DE8-B204-4510-ACB8-85369066D8AE}"/>
              </a:ext>
            </a:extLst>
          </p:cNvPr>
          <p:cNvSpPr/>
          <p:nvPr/>
        </p:nvSpPr>
        <p:spPr>
          <a:xfrm>
            <a:off x="1626782" y="1244009"/>
            <a:ext cx="1839433" cy="372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1046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F6F7A8-87CD-49ED-B2EC-05545DB8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220293"/>
            <a:ext cx="10525125" cy="67151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7770704-C84A-4E9E-87B4-D6656130F494}"/>
              </a:ext>
            </a:extLst>
          </p:cNvPr>
          <p:cNvSpPr/>
          <p:nvPr/>
        </p:nvSpPr>
        <p:spPr>
          <a:xfrm>
            <a:off x="2562447" y="1222744"/>
            <a:ext cx="1839433" cy="372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711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Report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05AF1-73C7-4899-9C8B-3E79B0D44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001" y="1631193"/>
            <a:ext cx="7661111" cy="47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4CEA5-5B33-4B97-8713-46D196D03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423862"/>
            <a:ext cx="101441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4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5FD5C-D4E1-4C9B-ACE1-5CE089AE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53" y="272311"/>
            <a:ext cx="4482066" cy="597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4BABE-75F1-4362-9789-8648D293E8B4}"/>
              </a:ext>
            </a:extLst>
          </p:cNvPr>
          <p:cNvSpPr txBox="1"/>
          <p:nvPr/>
        </p:nvSpPr>
        <p:spPr>
          <a:xfrm flipH="1">
            <a:off x="7924443" y="1675809"/>
            <a:ext cx="2527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/>
              <a:t>Formative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168039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E515-4022-45F4-BA44-DAD4C707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45371" cy="1450757"/>
          </a:xfrm>
        </p:spPr>
        <p:txBody>
          <a:bodyPr/>
          <a:lstStyle/>
          <a:p>
            <a:r>
              <a:rPr lang="en-ZA" dirty="0"/>
              <a:t>Attendance on Google Spreadsheet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1D20DC-B54D-4627-904D-0BB5C5E05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57" y="1809123"/>
            <a:ext cx="11346762" cy="43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1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ORT511clinical tracking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Tracking sheets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B32CF-E9A3-4D0A-888C-031708064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547"/>
            <a:ext cx="12192000" cy="4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ORT511: Log books: At end of Term3</a:t>
            </a:r>
            <a:br>
              <a:rPr lang="en-US" dirty="0"/>
            </a:br>
            <a:r>
              <a:rPr lang="en-US" dirty="0"/>
              <a:t>Quota assessed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47901"/>
            <a:ext cx="9801663" cy="30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86604"/>
            <a:ext cx="6946605" cy="946774"/>
          </a:xfrm>
          <a:solidFill>
            <a:srgbClr val="336699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1: Initial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FFFFFF"/>
                </a:solidFill>
                <a:latin typeface="Calibri"/>
              </a:rPr>
              <a:t>Track Impact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AEB55-C172-4469-8390-37D1F51C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786" y="286603"/>
            <a:ext cx="4572000" cy="5657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E0FC1B-E866-4663-B326-79524B7C964E}"/>
              </a:ext>
            </a:extLst>
          </p:cNvPr>
          <p:cNvSpPr txBox="1"/>
          <p:nvPr/>
        </p:nvSpPr>
        <p:spPr>
          <a:xfrm>
            <a:off x="394114" y="1233378"/>
            <a:ext cx="573236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Benchmark data used</a:t>
            </a:r>
          </a:p>
          <a:p>
            <a:endParaRPr lang="en-ZA" sz="2400" dirty="0"/>
          </a:p>
          <a:p>
            <a:r>
              <a:rPr lang="en-ZA" sz="2400" dirty="0"/>
              <a:t>Formative Assessments (Spot tests/ </a:t>
            </a:r>
            <a:r>
              <a:rPr lang="en-ZA" sz="2400"/>
              <a:t>peer marking codes/&lt;60%..redo)</a:t>
            </a:r>
            <a:endParaRPr lang="en-ZA" sz="2400" dirty="0"/>
          </a:p>
          <a:p>
            <a:r>
              <a:rPr lang="en-ZA" sz="2400" dirty="0"/>
              <a:t>Continuous Assessments</a:t>
            </a:r>
          </a:p>
          <a:p>
            <a:r>
              <a:rPr lang="en-ZA" sz="2400" dirty="0"/>
              <a:t>Used as attendance </a:t>
            </a:r>
          </a:p>
          <a:p>
            <a:endParaRPr lang="en-ZA" sz="2400" dirty="0"/>
          </a:p>
          <a:p>
            <a:r>
              <a:rPr lang="en-ZA" sz="2400" b="1" dirty="0"/>
              <a:t>Students invited</a:t>
            </a:r>
          </a:p>
          <a:p>
            <a:r>
              <a:rPr lang="en-ZA" sz="2400" dirty="0"/>
              <a:t>Google spreadsheet shared with them</a:t>
            </a:r>
          </a:p>
          <a:p>
            <a:endParaRPr lang="en-ZA" sz="2400" dirty="0"/>
          </a:p>
          <a:p>
            <a:r>
              <a:rPr lang="en-ZA" sz="2400" b="1" dirty="0"/>
              <a:t>Students needs analysis done</a:t>
            </a:r>
            <a:r>
              <a:rPr lang="en-ZA" sz="2400" dirty="0"/>
              <a:t>: Google survey</a:t>
            </a:r>
          </a:p>
          <a:p>
            <a:endParaRPr lang="en-ZA" sz="2400" dirty="0"/>
          </a:p>
          <a:p>
            <a:r>
              <a:rPr lang="en-ZA" sz="2400" b="1" dirty="0"/>
              <a:t>Planning process</a:t>
            </a:r>
            <a:r>
              <a:rPr lang="en-ZA" sz="2400" dirty="0"/>
              <a:t>: Dates, content etc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523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  <a:solidFill>
            <a:srgbClr val="336699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Data collection: Student Google form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396" y="1931194"/>
            <a:ext cx="8832684" cy="39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5897"/>
          </a:xfrm>
          <a:solidFill>
            <a:srgbClr val="336699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Checklist: data collection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683" y="952500"/>
            <a:ext cx="6908910" cy="49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5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9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2: Gap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Diagnostic test: </a:t>
            </a:r>
          </a:p>
          <a:p>
            <a:r>
              <a:rPr lang="en-US" sz="2400" dirty="0"/>
              <a:t>To assess gaps in content knowledge.</a:t>
            </a:r>
          </a:p>
          <a:p>
            <a:r>
              <a:rPr lang="en-US" sz="2400" dirty="0"/>
              <a:t>Helps to define a structured intervention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1323"/>
          </a:xfrm>
          <a:solidFill>
            <a:srgbClr val="00808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3: Learning &amp;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Participation:</a:t>
            </a:r>
          </a:p>
          <a:p>
            <a:pPr lvl="0"/>
            <a:r>
              <a:rPr lang="en-US" sz="2400" b="1" dirty="0"/>
              <a:t>Learner and instructor interaction</a:t>
            </a:r>
            <a:r>
              <a:rPr lang="en-US" sz="2400" dirty="0"/>
              <a:t>: F2F contact sessions (In office)</a:t>
            </a:r>
            <a:endParaRPr lang="en-ZA" sz="2400" dirty="0"/>
          </a:p>
          <a:p>
            <a:pPr lvl="0"/>
            <a:r>
              <a:rPr lang="en-US" sz="2400" b="1" dirty="0"/>
              <a:t>Written communication</a:t>
            </a:r>
            <a:r>
              <a:rPr lang="en-US" sz="2400" dirty="0"/>
              <a:t>, via email</a:t>
            </a:r>
            <a:endParaRPr lang="en-ZA" sz="2400" dirty="0"/>
          </a:p>
          <a:p>
            <a:pPr lvl="0"/>
            <a:r>
              <a:rPr lang="en-US" sz="2400" b="1" dirty="0"/>
              <a:t>Instant communication </a:t>
            </a:r>
            <a:r>
              <a:rPr lang="en-US" sz="2400" dirty="0"/>
              <a:t>via </a:t>
            </a:r>
            <a:r>
              <a:rPr lang="en-US" sz="2400" dirty="0" err="1"/>
              <a:t>Whats</a:t>
            </a:r>
            <a:r>
              <a:rPr lang="en-US" sz="2400" dirty="0"/>
              <a:t> App</a:t>
            </a:r>
            <a:endParaRPr lang="en-ZA" sz="2400" dirty="0"/>
          </a:p>
          <a:p>
            <a:pPr lvl="0"/>
            <a:r>
              <a:rPr lang="en-US" sz="2400" dirty="0"/>
              <a:t>Guided learning at learner’s own pace</a:t>
            </a:r>
            <a:endParaRPr lang="en-ZA" sz="2400" dirty="0"/>
          </a:p>
          <a:p>
            <a:pPr lvl="0"/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2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1323"/>
          </a:xfrm>
          <a:solidFill>
            <a:srgbClr val="00808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3: Learning &amp; Teaching…con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b="1" dirty="0"/>
              <a:t>Content :</a:t>
            </a:r>
            <a:r>
              <a:rPr lang="en-US" sz="2400" dirty="0"/>
              <a:t> Learners engage, investigated  and discuss findings within groups (f or 30min). Self/Peer-learning.</a:t>
            </a:r>
            <a:endParaRPr lang="en-ZA" sz="2400" dirty="0"/>
          </a:p>
          <a:p>
            <a:pPr lvl="0"/>
            <a:r>
              <a:rPr lang="en-US" sz="2400" dirty="0"/>
              <a:t>Instructor facilitates and probes learners to guide them during discussions. </a:t>
            </a:r>
            <a:endParaRPr lang="en-ZA" sz="2400" dirty="0"/>
          </a:p>
          <a:p>
            <a:pPr lvl="0"/>
            <a:r>
              <a:rPr lang="en-US" sz="2400" b="1" dirty="0"/>
              <a:t>Discussion:</a:t>
            </a:r>
            <a:r>
              <a:rPr lang="en-US" sz="2400" dirty="0"/>
              <a:t> Learners engage with instructors for an in depth discussion.</a:t>
            </a:r>
            <a:endParaRPr lang="en-ZA" sz="2400" dirty="0"/>
          </a:p>
          <a:p>
            <a:pPr lvl="0"/>
            <a:r>
              <a:rPr lang="en-US" sz="2400" dirty="0"/>
              <a:t> </a:t>
            </a:r>
            <a:r>
              <a:rPr lang="en-US" sz="2400" b="1" dirty="0"/>
              <a:t>Activity:</a:t>
            </a:r>
            <a:r>
              <a:rPr lang="en-US" sz="2400" dirty="0"/>
              <a:t> Tasks are completed at the end of the session.</a:t>
            </a:r>
            <a:endParaRPr lang="en-ZA" sz="2400" dirty="0"/>
          </a:p>
          <a:p>
            <a:pPr lvl="0"/>
            <a:r>
              <a:rPr lang="en-US" sz="2400" b="1" dirty="0"/>
              <a:t>Feedback</a:t>
            </a:r>
            <a:r>
              <a:rPr lang="en-US" sz="2400" dirty="0"/>
              <a:t>: immediate feedback is provided.</a:t>
            </a:r>
            <a:endParaRPr lang="en-ZA" sz="2400" dirty="0"/>
          </a:p>
          <a:p>
            <a:pPr lvl="0"/>
            <a:r>
              <a:rPr lang="en-US" sz="2400" b="1" dirty="0"/>
              <a:t>Acknowledgement:</a:t>
            </a:r>
            <a:r>
              <a:rPr lang="en-US" sz="2400" dirty="0"/>
              <a:t> Intervention participation forms are completed and signed</a:t>
            </a:r>
            <a:endParaRPr lang="en-ZA" sz="2400" dirty="0"/>
          </a:p>
          <a:p>
            <a:pPr lvl="0"/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8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9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4: Formative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Learners will be assessed continuously.</a:t>
            </a:r>
            <a:endParaRPr lang="en-ZA" dirty="0"/>
          </a:p>
          <a:p>
            <a:pPr lvl="0"/>
            <a:r>
              <a:rPr lang="en-US" dirty="0"/>
              <a:t>Assess on content learned</a:t>
            </a:r>
            <a:endParaRPr lang="en-ZA" dirty="0"/>
          </a:p>
          <a:p>
            <a:pPr lvl="0"/>
            <a:r>
              <a:rPr lang="en-US" dirty="0"/>
              <a:t>Spot test, quizzes, completing flow </a:t>
            </a:r>
            <a:r>
              <a:rPr lang="en-US" dirty="0" err="1"/>
              <a:t>diaframs</a:t>
            </a:r>
            <a:endParaRPr lang="en-ZA" dirty="0"/>
          </a:p>
          <a:p>
            <a:pPr lvl="0"/>
            <a:r>
              <a:rPr lang="en-US" dirty="0"/>
              <a:t>Assignments</a:t>
            </a:r>
            <a:endParaRPr lang="en-ZA" dirty="0"/>
          </a:p>
          <a:p>
            <a:pPr lvl="0"/>
            <a:r>
              <a:rPr lang="en-US" dirty="0"/>
              <a:t>Mind maps</a:t>
            </a:r>
            <a:endParaRPr lang="en-ZA" dirty="0"/>
          </a:p>
          <a:p>
            <a:pPr lvl="0"/>
            <a:r>
              <a:rPr lang="en-US" dirty="0"/>
              <a:t>Take-home tasks</a:t>
            </a: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1933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695</Words>
  <Application>Microsoft Office PowerPoint</Application>
  <PresentationFormat>Widescreen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MS Mincho</vt:lpstr>
      <vt:lpstr>Bookman Old Style</vt:lpstr>
      <vt:lpstr>Calibri</vt:lpstr>
      <vt:lpstr>Franklin Gothic Book</vt:lpstr>
      <vt:lpstr>Times New Roman</vt:lpstr>
      <vt:lpstr>1_RetrospectVTI</vt:lpstr>
      <vt:lpstr>Student Intervention,  Monitoring and  Support</vt:lpstr>
      <vt:lpstr>5-Step Process</vt:lpstr>
      <vt:lpstr>Step 1: Initial Assessment</vt:lpstr>
      <vt:lpstr>Data collection: Student Google form </vt:lpstr>
      <vt:lpstr>Checklist: data collection</vt:lpstr>
      <vt:lpstr>Step 2: Gap Analysis</vt:lpstr>
      <vt:lpstr>Step 3: Learning &amp; Teaching</vt:lpstr>
      <vt:lpstr>Step 3: Learning &amp; Teaching…con</vt:lpstr>
      <vt:lpstr>Step 4: Formative Assessment</vt:lpstr>
      <vt:lpstr>Step 5: Evaluation </vt:lpstr>
      <vt:lpstr>Step 5: Evaluation </vt:lpstr>
      <vt:lpstr>3 levels of Intervention </vt:lpstr>
      <vt:lpstr>Reporting of students performance</vt:lpstr>
      <vt:lpstr>Reporting of students performance</vt:lpstr>
      <vt:lpstr>Data Collection Instruments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Report </vt:lpstr>
      <vt:lpstr>PowerPoint Presentation</vt:lpstr>
      <vt:lpstr>PowerPoint Presentation</vt:lpstr>
      <vt:lpstr>Attendance on Google Spreadsheet</vt:lpstr>
      <vt:lpstr>ORT511clinical tracking </vt:lpstr>
      <vt:lpstr>ORT511: Log books: At end of Term3 Quota assessed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2022-09-07T09:49:53Z</dcterms:created>
  <dcterms:modified xsi:type="dcterms:W3CDTF">2024-06-25T20:44:40Z</dcterms:modified>
</cp:coreProperties>
</file>